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3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4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93" r:id="rId7"/>
    <p:sldId id="290" r:id="rId8"/>
    <p:sldId id="264" r:id="rId9"/>
    <p:sldId id="294" r:id="rId10"/>
    <p:sldId id="291" r:id="rId11"/>
    <p:sldId id="268" r:id="rId12"/>
    <p:sldId id="296" r:id="rId13"/>
    <p:sldId id="297" r:id="rId14"/>
    <p:sldId id="286" r:id="rId15"/>
    <p:sldId id="262" r:id="rId16"/>
    <p:sldId id="298" r:id="rId17"/>
    <p:sldId id="299" r:id="rId18"/>
    <p:sldId id="292" r:id="rId19"/>
    <p:sldId id="300" r:id="rId20"/>
    <p:sldId id="27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9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3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microsoft.com/office/2011/relationships/webextension" Target="../webextensions/webextension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PowerBI</a:t>
            </a:r>
            <a:br>
              <a:rPr lang="en-US" dirty="0"/>
            </a:br>
            <a:r>
              <a:rPr lang="en-US" dirty="0"/>
              <a:t>Assessment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C7B67-05F5-5E83-174F-42917AAC86E8}"/>
              </a:ext>
            </a:extLst>
          </p:cNvPr>
          <p:cNvSpPr txBox="1"/>
          <p:nvPr/>
        </p:nvSpPr>
        <p:spPr>
          <a:xfrm>
            <a:off x="6966857" y="4474029"/>
            <a:ext cx="50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Global Index Funds – Visualisation &amp;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DC14D-722B-7996-4B16-5AA7EE1AEA30}"/>
              </a:ext>
            </a:extLst>
          </p:cNvPr>
          <p:cNvSpPr txBox="1"/>
          <p:nvPr/>
        </p:nvSpPr>
        <p:spPr>
          <a:xfrm>
            <a:off x="794657" y="103071"/>
            <a:ext cx="50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Daehurn</a:t>
            </a:r>
            <a:r>
              <a:rPr lang="en-GB" dirty="0">
                <a:solidFill>
                  <a:schemeClr val="bg1"/>
                </a:solidFill>
              </a:rPr>
              <a:t> Kang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GB" dirty="0"/>
              <a:t>historical trends and volume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Global Index overall sentiment: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0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003" y="1821396"/>
            <a:ext cx="6387539" cy="2039341"/>
          </a:xfrm>
        </p:spPr>
        <p:txBody>
          <a:bodyPr>
            <a:normAutofit fontScale="90000"/>
          </a:bodyPr>
          <a:lstStyle/>
          <a:p>
            <a:r>
              <a:rPr lang="en-US" dirty="0"/>
              <a:t>The volume of a stock/fund traded has a strong correlation to the sentiment towards the value.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>
                <a:extLst>
                  <a:ext uri="{FF2B5EF4-FFF2-40B4-BE49-F238E27FC236}">
                    <a16:creationId xmlns:a16="http://schemas.microsoft.com/office/drawing/2014/main" id="{80D32093-D97D-C81A-5ED5-ED77B5222F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Add-in 6">
                <a:extLst>
                  <a:ext uri="{FF2B5EF4-FFF2-40B4-BE49-F238E27FC236}">
                    <a16:creationId xmlns:a16="http://schemas.microsoft.com/office/drawing/2014/main" id="{80D32093-D97D-C81A-5ED5-ED77B5222F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822C-08AB-9453-D3F8-124A4604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53" y="404464"/>
            <a:ext cx="7606895" cy="2029967"/>
          </a:xfrm>
        </p:spPr>
        <p:txBody>
          <a:bodyPr/>
          <a:lstStyle/>
          <a:p>
            <a:r>
              <a:rPr lang="en-GB" dirty="0"/>
              <a:t>KEY TAKEAWAYS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4C276-459C-1329-6FB3-C3E5FF4261E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5574" y="1702481"/>
            <a:ext cx="7615274" cy="4524148"/>
          </a:xfrm>
        </p:spPr>
        <p:txBody>
          <a:bodyPr>
            <a:normAutofit/>
          </a:bodyPr>
          <a:lstStyle/>
          <a:p>
            <a:r>
              <a:rPr lang="en-GB" dirty="0"/>
              <a:t>General trend of increasing closing price of index funds across years. (Not the case for GBP).</a:t>
            </a:r>
          </a:p>
          <a:p>
            <a:endParaRPr lang="en-GB" dirty="0"/>
          </a:p>
          <a:p>
            <a:r>
              <a:rPr lang="en-GB" dirty="0"/>
              <a:t>Volume data reflects the general sentiment of the country’s economic state – increasing volume in Asian countries suggesting rapid development.</a:t>
            </a:r>
          </a:p>
          <a:p>
            <a:endParaRPr lang="en-GB" dirty="0"/>
          </a:p>
          <a:p>
            <a:r>
              <a:rPr lang="en-GB" dirty="0"/>
              <a:t>Stable volume – fluctuations possible due to many possible geopolitical / conservatory issues.</a:t>
            </a:r>
          </a:p>
          <a:p>
            <a:endParaRPr lang="en-GB" dirty="0"/>
          </a:p>
          <a:p>
            <a:r>
              <a:rPr lang="en-GB" dirty="0"/>
              <a:t>Low / no volume data could suggest major infractions / unwillingness to share information. (e.g. RUB).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0A31E-2A5B-CD33-BCFA-C5412125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Placeholder 13" descr="Woman walking in office">
            <a:extLst>
              <a:ext uri="{FF2B5EF4-FFF2-40B4-BE49-F238E27FC236}">
                <a16:creationId xmlns:a16="http://schemas.microsoft.com/office/drawing/2014/main" id="{AEAF3541-8FA7-2FB4-0975-B9CC94984B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5913" r="35913"/>
          <a:stretch/>
        </p:blipFill>
        <p:spPr>
          <a:xfrm>
            <a:off x="1011238" y="9525"/>
            <a:ext cx="2030412" cy="4849813"/>
          </a:xfrm>
        </p:spPr>
      </p:pic>
    </p:spTree>
    <p:extLst>
      <p:ext uri="{BB962C8B-B14F-4D97-AF65-F5344CB8AC3E}">
        <p14:creationId xmlns:p14="http://schemas.microsoft.com/office/powerpoint/2010/main" val="120576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GB" dirty="0"/>
              <a:t>What are the strongest currencies?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FF2A7B-D728-1F62-4B62-E2B059D52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Currency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9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>
                <a:extLst>
                  <a:ext uri="{FF2B5EF4-FFF2-40B4-BE49-F238E27FC236}">
                    <a16:creationId xmlns:a16="http://schemas.microsoft.com/office/drawing/2014/main" id="{90C2BEE1-4E86-DCE0-C93F-C1195E15E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55142"/>
                  </p:ext>
                </p:extLst>
              </p:nvPr>
            </p:nvGraphicFramePr>
            <p:xfrm>
              <a:off x="996042" y="256358"/>
              <a:ext cx="10575471" cy="634528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Add-in 11">
                <a:extLst>
                  <a:ext uri="{FF2B5EF4-FFF2-40B4-BE49-F238E27FC236}">
                    <a16:creationId xmlns:a16="http://schemas.microsoft.com/office/drawing/2014/main" id="{90C2BEE1-4E86-DCE0-C93F-C1195E15E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042" y="256358"/>
                <a:ext cx="10575471" cy="63452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BE3B-12F8-506C-B0FD-1A83F6CFCB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3" descr="Aerial view of a neon highway intersection">
            <a:extLst>
              <a:ext uri="{FF2B5EF4-FFF2-40B4-BE49-F238E27FC236}">
                <a16:creationId xmlns:a16="http://schemas.microsoft.com/office/drawing/2014/main" id="{CF3BE91A-72AF-61DE-959B-01EA678F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6" r="24936"/>
          <a:stretch/>
        </p:blipFill>
        <p:spPr>
          <a:xfrm rot="10800000">
            <a:off x="2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17D421-3916-13E3-8634-761162D726AD}"/>
              </a:ext>
            </a:extLst>
          </p:cNvPr>
          <p:cNvSpPr txBox="1">
            <a:spLocks/>
          </p:cNvSpPr>
          <p:nvPr/>
        </p:nvSpPr>
        <p:spPr>
          <a:xfrm>
            <a:off x="4463144" y="90569"/>
            <a:ext cx="6589150" cy="1988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Key takeaways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1F97EE9-7A2F-4BF5-F5DC-84B9E56CB323}"/>
              </a:ext>
            </a:extLst>
          </p:cNvPr>
          <p:cNvSpPr txBox="1">
            <a:spLocks/>
          </p:cNvSpPr>
          <p:nvPr/>
        </p:nvSpPr>
        <p:spPr>
          <a:xfrm>
            <a:off x="4680858" y="1911845"/>
            <a:ext cx="6597372" cy="3795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lvl="1" indent="-342900">
              <a:buFontTx/>
              <a:buChar char="-"/>
            </a:pPr>
            <a:r>
              <a:rPr lang="en-GB" sz="2000" dirty="0">
                <a:solidFill>
                  <a:schemeClr val="bg1"/>
                </a:solidFill>
              </a:rPr>
              <a:t>Brazil used to have a much stronger economy, which has rapidly fallen off.</a:t>
            </a:r>
          </a:p>
          <a:p>
            <a:pPr marL="1028700" lvl="1" indent="-342900">
              <a:buFontTx/>
              <a:buChar char="-"/>
            </a:pPr>
            <a:endParaRPr lang="en-GB" sz="2000" dirty="0">
              <a:solidFill>
                <a:schemeClr val="bg1"/>
              </a:solidFill>
            </a:endParaRPr>
          </a:p>
          <a:p>
            <a:pPr marL="1028700" lvl="1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</a:rPr>
              <a:t>The wealthiest countries in terms of currency strength are still part of the US, EU and the commonwealth.</a:t>
            </a:r>
          </a:p>
          <a:p>
            <a:pPr marL="1028700" lvl="1" indent="-342900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1028700" lvl="1" indent="-342900">
              <a:buFontTx/>
              <a:buChar char="-"/>
            </a:pPr>
            <a:r>
              <a:rPr lang="en-GB" sz="2000" dirty="0">
                <a:solidFill>
                  <a:schemeClr val="bg1"/>
                </a:solidFill>
              </a:rPr>
              <a:t>The strength of the currency in terms of exchange rate correlates well with the relative success of each index fund.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takeaways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8894" y="2425700"/>
            <a:ext cx="4603049" cy="3759200"/>
          </a:xfrm>
        </p:spPr>
        <p:txBody>
          <a:bodyPr>
            <a:normAutofit/>
          </a:bodyPr>
          <a:lstStyle/>
          <a:p>
            <a:r>
              <a:rPr lang="en-US" dirty="0"/>
              <a:t>Seek to invest primarily into European / US index funds for stability</a:t>
            </a:r>
          </a:p>
          <a:p>
            <a:endParaRPr lang="en-US" dirty="0"/>
          </a:p>
          <a:p>
            <a:r>
              <a:rPr lang="en-US" dirty="0"/>
              <a:t>Investigate diversification opportunities related to Asian developments</a:t>
            </a:r>
          </a:p>
          <a:p>
            <a:endParaRPr lang="en-US" dirty="0"/>
          </a:p>
          <a:p>
            <a:r>
              <a:rPr lang="en-US" dirty="0"/>
              <a:t>Consider higher risk/reward opportunities outside of Global Index Funds in other regions.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GB" dirty="0"/>
              <a:t>D</a:t>
            </a:r>
            <a:r>
              <a:rPr lang="en-US" dirty="0" err="1"/>
              <a:t>aehurn</a:t>
            </a:r>
            <a:r>
              <a:rPr lang="en-US" dirty="0"/>
              <a:t> Kang (he/him/his)</a:t>
            </a:r>
          </a:p>
          <a:p>
            <a:r>
              <a:rPr lang="en-US" dirty="0"/>
              <a:t>Technical Consultant</a:t>
            </a:r>
          </a:p>
          <a:p>
            <a:r>
              <a:rPr lang="en-US" dirty="0"/>
              <a:t>Xander Talent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7D273-DF24-0CE3-795A-45B9B6990F3B}"/>
              </a:ext>
            </a:extLst>
          </p:cNvPr>
          <p:cNvSpPr txBox="1">
            <a:spLocks/>
          </p:cNvSpPr>
          <p:nvPr/>
        </p:nvSpPr>
        <p:spPr>
          <a:xfrm>
            <a:off x="5214694" y="-1092242"/>
            <a:ext cx="6594768" cy="553728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BRIEF &amp; HOLISTIC overview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D224-8B90-F253-F547-BB5580B052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Objectives: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produce up-to-date statistics on popular global indices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identify the best performing indices as well as common patterns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identify historical ‘turning points’ for certain global funds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analyse the strength of global currencies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- make educated predictions on market availability in near-future.</a:t>
            </a:r>
            <a:endParaRPr lang="en-US" sz="2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BE3B-12F8-506C-B0FD-1A83F6CFCB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3" descr="Aerial view of a neon highway intersection">
            <a:extLst>
              <a:ext uri="{FF2B5EF4-FFF2-40B4-BE49-F238E27FC236}">
                <a16:creationId xmlns:a16="http://schemas.microsoft.com/office/drawing/2014/main" id="{CF3BE91A-72AF-61DE-959B-01EA678F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6" r="24936"/>
          <a:stretch/>
        </p:blipFill>
        <p:spPr>
          <a:xfrm rot="10800000">
            <a:off x="2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944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GB" dirty="0"/>
              <a:t>G</a:t>
            </a:r>
            <a:r>
              <a:rPr lang="en-US" dirty="0"/>
              <a:t>ENERAL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Comparison between GI Funds: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D2A6CC4B-EDDD-77F5-25EC-C70D13E0355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D2A6CC4B-EDDD-77F5-25EC-C70D13E035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E598-DECD-6010-8D9E-20942583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7E1FDB-1910-9586-B540-1B67C8A1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C23B2-1810-C940-ABE4-BEAD620824E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166256"/>
            <a:ext cx="6597372" cy="379563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Low </a:t>
            </a:r>
            <a:r>
              <a:rPr lang="en-GB" u="sng" dirty="0"/>
              <a:t>relative</a:t>
            </a:r>
            <a:r>
              <a:rPr lang="en-GB" dirty="0"/>
              <a:t> volatility – as expected due to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Diversification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Passive Management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Lower Costs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GB" dirty="0"/>
              <a:t>Generally consistent growth over time. </a:t>
            </a:r>
            <a:br>
              <a:rPr lang="en-GB" b="1" dirty="0"/>
            </a:br>
            <a:r>
              <a:rPr lang="en-GB" b="1" dirty="0"/>
              <a:t>Always a safe investment to consider adding to a portfolio.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79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GB" dirty="0"/>
              <a:t>Who are the main drivers?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FF2A7B-D728-1F62-4B62-E2B059D52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Best performing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3" name="Add-in 12">
                <a:extLst>
                  <a:ext uri="{FF2B5EF4-FFF2-40B4-BE49-F238E27FC236}">
                    <a16:creationId xmlns:a16="http://schemas.microsoft.com/office/drawing/2014/main" id="{60A8C2B6-CCC4-F5A9-FEF0-8840EBF5B4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33500" y="571499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3" name="Add-in 12">
                <a:extLst>
                  <a:ext uri="{FF2B5EF4-FFF2-40B4-BE49-F238E27FC236}">
                    <a16:creationId xmlns:a16="http://schemas.microsoft.com/office/drawing/2014/main" id="{60A8C2B6-CCC4-F5A9-FEF0-8840EBF5B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500" y="571499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5BE3B-12F8-506C-B0FD-1A83F6CFCB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3" descr="Aerial view of a neon highway intersection">
            <a:extLst>
              <a:ext uri="{FF2B5EF4-FFF2-40B4-BE49-F238E27FC236}">
                <a16:creationId xmlns:a16="http://schemas.microsoft.com/office/drawing/2014/main" id="{CF3BE91A-72AF-61DE-959B-01EA678F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36" r="24936"/>
          <a:stretch/>
        </p:blipFill>
        <p:spPr>
          <a:xfrm rot="10800000">
            <a:off x="2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17D421-3916-13E3-8634-761162D726AD}"/>
              </a:ext>
            </a:extLst>
          </p:cNvPr>
          <p:cNvSpPr txBox="1">
            <a:spLocks/>
          </p:cNvSpPr>
          <p:nvPr/>
        </p:nvSpPr>
        <p:spPr>
          <a:xfrm>
            <a:off x="4463144" y="90569"/>
            <a:ext cx="6589150" cy="1988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Key takeaways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1F97EE9-7A2F-4BF5-F5DC-84B9E56CB323}"/>
              </a:ext>
            </a:extLst>
          </p:cNvPr>
          <p:cNvSpPr txBox="1">
            <a:spLocks/>
          </p:cNvSpPr>
          <p:nvPr/>
        </p:nvSpPr>
        <p:spPr>
          <a:xfrm>
            <a:off x="4680858" y="1911845"/>
            <a:ext cx="6597372" cy="3795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- The US is consistently the best / most active region in terms of aggregate closing price.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	&gt; Closely followed by other European countries.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^MERV has shown itself to be a massively rising index fund. Great opportunity? Or grossly overvalued?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Still need more information – how much volume are we trading in each region?</a:t>
            </a:r>
          </a:p>
        </p:txBody>
      </p:sp>
    </p:spTree>
    <p:extLst>
      <p:ext uri="{BB962C8B-B14F-4D97-AF65-F5344CB8AC3E}">
        <p14:creationId xmlns:p14="http://schemas.microsoft.com/office/powerpoint/2010/main" val="33410923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4FB5A5CE-E3BF-4147-8861-896A83C4DE2C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C3E470C-BE63-4EC8-9DF4-1AF6FCABD770&quot;"/>
    <we:property name="embedUrl" value="&quot;/reportEmbed?reportId=50b11485-4848-4da4-a3d5-596e2d0ad791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+VYUW/bNhD+K4Ze+mIUlERLVt5aN0WHuUOQBAGGIQtO5ElmQ0sCRSXxAv/3HSmpidMW7lIsSFMDAcy78/H7vjvyiNwGUrWNhs0fsMbgIHhb15drMJcTHkyDatcWZ1mRcJzJkCVpGs8izhKKqhur6qoNDm4DC6ZEe6baDrRLSMa/zqcBaH0EpVsVoFucBg2atq5Aq3+wDyaXNR1upwHeNLo24FKeWLDo0l5ROK0JSvg6ph1BWHWFJyhsbz3GpjZ2WPMwgTBHEUKc8TzjSTpn9Ju293qY++Pdph7Yoq4sqIoAOJtgc54W+ZzPZgKYSCIpQ2cvlLZDSL45vGkM8SY1No2T7428gkqgDDw5g23P5TZ4U5YGS7DD8nDHuah1t/6K/aTujMBjLLyrsspuaI/r2mh5oSqpBMm8JR2PTE0qe6fojMFKbLz9fVcNssVuuaqvFwZJZxkcsO30+YD2vfczAbZKXKLZD/mcLK2qSj20/l2vnfZMBBg5uOhw5Z+oTV1nbV0q4NSoRVpEc86ARyGPRLq3ARe0dVkbJXxGfAIB/iNjC7nGw5tdurQwEs3bjafyTpnxuIfTJyiiB71S5UrTn3UJWtQjAsIjwcJHaJxjJ+HrIYOLaQXl/U32ENcNGNWOgMfV7/QzkmgaLLGw/189jkcSS0Vt0lfgDHTnxH/19/vTk8NXjnPPeo0WHD13d5OBLDyOijDCMOYsEgkKmcrk8dfeB0UQjFhtlniF+kuqn/1fukZ2Z6RePyK8LN8rF82hUawLx/Cia6XXZxh+n9MGO0JKN4Zc2D1kwTsyTu4Mzj3wCf5E+NoxeNq76ptc7xHT9fWD+4r9DLDdsdyPe++to2msL1Zg7GPvnV+lkbfn45OLcn26944aBkuv1K+ixrkfxBEX8TzHTM5nXLBUMGA/8BL8iNB25scJ32O3JCKtnSx03eLkiIY/PmYyu7fIdx6P6OHxeCpS/YwS6RxnUQGMxzIJmZRpzp9jQT6Ml9eLqMTApi+BhGJWZDmDLInnyXzGMITnWILlMPZeRAV6Mn0BoijOYs5jHqeMZRnmIRPPsQCnBiTKyZl7Gbyga+khLT8qXOgdTnpcm9LvXXe2bUDgEVToMTd9PoU+jkoBlUQ5fDffeLz7/6eMT3f6/Aua/2CdzxEAAA==&quot;"/>
    <we:property name="datasetId" value="&quot;818b1a10-4507-4f05-824d-735e3b741e8c&quot;"/>
    <we:property name="pageName" value="&quot;ReportSection416a1bec1a394b946780&quot;"/>
    <we:property name="reportUrl" value="&quot;/groups/me/reports/50b11485-4848-4da4-a3d5-596e2d0ad791/ReportSection416a1bec1a394b946780&quot;"/>
    <we:property name="reportName" value="&quot;MAANGstock&quot;"/>
    <we:property name="reportState" value="&quot;CONNECTED&quot;"/>
    <we:property name="pageDisplayName" value="&quot;Ticker Details&quot;"/>
    <we:property name="backgroundColor" value="&quot;#FFFFFF&quot;"/>
    <we:property name="initialStateBookmark" value="&quot;H4sIAAAAAAAAA+VYbU/bMBD+K5U/V5OTuE3KNyhMkwYbgglpmhC62JfUI8SR4wAd6n/f2UnHy5i6MQkx9qn1nXt+nufufGlumNJtU8HyA1wg22I7xpxfgD0fCTZm9WD7+PH9wfbR+7MP2wd7ZDaN06Zu2dYNc2BLdCe67aDyEcj45XTMoKoOofSrAqoWx6xB25oaKv0N+83kcrbD1ZjhdVMZCz7ksQOHPuwlbac1nR29SehEkE5f4jFK11uPsDHWDWsRTSHKUUaQzEQ+E9M04/SbtvcGmJv3+0MDsLmpHeiaAHib5JlIizwTk4kELqexUpG3F7pyw5Z8uXfdWOJNaiwbr9e2uoRaomKBnMW253LDtsvSYgluWO7dc85N1V08Yj82nZV4hEVw1U67JZ1xZWylznSttCSZV6TjoTWkcnDKzlqs5TLY33b1IFvilwtzNbdIOiu2xVfjlwM6FNu/BNhpeY52M+RTsrS6Lquh9G9r7VPPRIJVg4uaK/9KZeora+VDgaBCLdIizgQHEUcilunGApzT0aWxWoaI+AwC/CFjB3mFe9f36dLCKrQ7y0BlV9t1u0fjZ0gigSaPSOIiijFKBI/lFKVK1fTp/f5OowUrF8t9vMTqZ7w//D+71hBPwOr+bgzcfpczXcBrxmcKHJx1rQrUh2v+R1h2Tw3l71+/7Q4ytkvG0a3Buwc+7DPCY/l/3ib9Jdc7xCpz9aBR+b8Ae6HLxWbcG9utonk2X4B1T224/6WQV6frZw2K9fXOA8Rwo/ZK/S9qnIYJFAuZZDnOVDYRkqeSA/+LR6ADhLazf0/4Drt9ItK60bwyLY4OaerhU0aSH8K/2R7xw/Z4LlL9jJJphpO4AC4SNY24UmkuXmJC3q0vr1eRiYFNnwIFxaSY5Rxm0ySbZhOOEbzEFOwPY+9VZKAn0ycgjpNZIkQikpTz2QzziMuXmIBPFhSq0Yl/MnhF19JDWmFU+K23ONkF2jKcbTrXNiDxEGoMmJs+nsawj1IBtfJyhO/Wf+5rymKvxglUnRcivEhg4RASSNP/hw0/8K8XWIAVwH0HDG4kw+kQAAA=&quot;"/>
    <we:property name="isFiltersActionButtonVisible" value="true"/>
    <we:property name="isVisualContainerHeaderHidden" value="false"/>
    <we:property name="reportEmbeddedTime" value="&quot;2024-04-12T00:53:41.618Z&quot;"/>
    <we:property name="creatorTenantId" value="&quot;e90c1f93-29fc-4405-9da8-f122a14da6d1&quot;"/>
    <we:property name="creatorUserId" value="&quot;100320035EBAF8BF&quot;"/>
    <we:property name="creatorSessionId" value="&quot;7c64bfdd-00cf-4402-ab14-436f2d08c848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DE6A3AFF-808B-4237-9A64-9DE6CD228EA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C3E470C-BE63-4EC8-9DF4-1AF6FCABD770&quot;"/>
    <we:property name="embedUrl" value="&quot;/reportEmbed?reportId=50b11485-4848-4da4-a3d5-596e2d0ad791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+2ZTW/cNhCG/0qhSy6Lgvok6Vu8dU+FYcRBLkVgDMnRmrFWFCjKzsbY/96hVnZiJ+4GrZ3YrU4rDrnDmXkfURR1nRjbdw1sjmGNyUFy6NzFGvzFL0WySNq7NiPrCgtlcslKUYFQRRFHuS5Y1/bJwXUSwK8wvLP9AE10SMY/3y8SaJoTWMVWDU2Pi6RD37sWGvsJd4OpK/gBt4sEP3aN8xBdngYIGN1e0nBqUyjprznNCDrYSzxFHXbWN9g5H6Y2SpVWtWHMVCkTJYgMU/pPv+sdw9w/Pk46BrZ0bQDbUgDRZoQBzCuEjGdK8gKLCqK9tk2YhqjN0cfOU95UjU0Xy/faXEKr0SRjch77XS7XydI1w3q8OrpjP3WD1/gG67GrDTZsyA0V8cy2xmrszwwEOBt6k2ypYifeUT3HMRsEP9rO3dXSI5XPJAdsu9gfy+vVyuMKwtQ8euJAdeN6vO34fWgnKdnXwb8nS2/bVTOh8lmbt7ucGpJn2Qw9KYBmF+rSrZVbnoMPkU/1gZSO4mxv0KFIPnzBw5LmWjm/GVV7MlViItPNFl2snYnRn1tjsKVu6s0ZwVhzkYFKpc4AlFYzXjNej4SXqvOs1IwXQkKZyzwzhs14zXg9El4SZaZLrQQCK0RVcIbVC8Brr0J9Q279HSmSNdJGZ9wR0GRjPt1uIov95/JcjznF3z8slWDn+x00Q3T76hDDFWL7KlYv1vchfcc/9D9bXVOrWomcpcJwBZwjypeg7rx4vJDFQ9JywUUpWYWcM2oAn/Ga8XokvEpUgqd5qrXOUTIGEsSM14zXYz0cjcw5lylPiwqrjAHjMg792/TVdKxyDJeWBHR3txijX1alQghV8lIKnadYKrYf26koVtOc/47cK+cbc1Olr0gYvMdWb/532HYWfwih31v973i4ljwrK50zZAU9aBXt4sxejN667vgp+RkPF++XP33Z7Cx+9E0YrL7Af/RW8ywovg1/P8MpL2pd5xq54gXjUNBryHNZCh9U4T8C88/fCO3F+cr25xs3NPbTWEoFXke6PWi8T7jzBv3hjuXfrL/5ipAt7iXxfJSJhwPjTfCtEwg3hL6jNE+gxW+cRJBg0Bo00/VDpxHjh5nbk4jt9i82f2eYGBoAAA==&quot;"/>
    <we:property name="datasetId" value="&quot;818b1a10-4507-4f05-824d-735e3b741e8c&quot;"/>
    <we:property name="pageName" value="&quot;ReportSectione9b16fd00d61085a82e1&quot;"/>
    <we:property name="reportUrl" value="&quot;/groups/me/reports/50b11485-4848-4da4-a3d5-596e2d0ad791/ReportSectione9b16fd00d61085a82e1&quot;"/>
    <we:property name="reportName" value="&quot;MAANGstock&quot;"/>
    <we:property name="reportState" value="&quot;CONNECTED&quot;"/>
    <we:property name="pageDisplayName" value="&quot;Best Performers&quot;"/>
    <we:property name="backgroundColor" value="&quot;#FFFFFF&quot;"/>
    <we:property name="initialStateBookmark" value="&quot;H4sIAAAAAAAAA+1Z21LcOBD9lS2/5MW1JV9l8wYTtmqLBFhIZR+2KEqX9oyCx/LKNpMJNf++bdkzwIS5kAAJ2XmT2lLr9OkjuS3fOFJVZc6mx2wMzp5zoPXVmJmr30LHdYrednJy9H7/7OjyeP/9IZp1WStdVM7ejVMzM4T6o6oalrce0PjPheuwPD9lw7aXsbwC1ynBVLpgufoC3WB8VJsGZq4Dn8tcG9a6PK9ZDa3baxyOfVzb+z3AFZmo1TWcg6g76xmU2tR9H1LuxZkkRMYeSSKW+ODhnKp7amFuHt8uaoENdFEzVSCA1iYTySCIgfnU5ykNIYxZa89UXvdD+PTwc2kwbmRjWrZ87ctrVgiQjg3OQNXFcuMMdN6Mbevwnv1cN0bAGWT2UVGreopukMRLVUgloLqUrGaXTSWdGTJ2ajTyacdMgRlrG+nJwADSJ509MnM3Y9kfDg0MWd13D58ZqMh1BYsHfzRFn0ryNfgLtFSqGOa9VG5z86GLKcf0DPKmwgyA7KAO9JjrwYiZutUn/4SZbpMzm0sHkXy6o4cBrjXUZmqz9mxZuZi19oCg4DKa+Ix7qfAZ44LvJLST0CMkxLPAjwShYZKyKEgDX0qyk9BOQo+QUAqpLyLBE2AkTOKQEohfgYQ2ZqHK0a25R7czBixK2sYQ8D3eTsKQym4tBdVt2PdbH+dFh4/SMHpsp/VlEcMV1sfjOh0ixOw6f49QFH1acWC9oG1cMqOq5d4RerPLvoOs3prfrmPBrSLzTA1H1uE7VXdMYJgsb9pZPvGitzhq1kmkhd0G8wBZRYOMKoHVmbHOwMpkvVPXGWsJG0a/OYB6AlC8WcBYsVPshOol9onMeMaTgHiJpJxRCpC+hn2yO2p/jqPWnX9O2XPI7gBnpKSEotsUaYoHL02ilMRAKcEOozt57eT1RPKKgCfUCzwhRAApISxlyU5eO3k9kbykTANKU496YQyxTxihaTt0bfi8v1E6ZtcKE6jvF2vWL4m9JEl4RKM0EYEHESebZftBl8foarv6rWr4vw0gg+4ya/MH2P5r3ljnaXK3Epxok8s5v3dKQPdbC8dzyJGY7fO8qAEnXym4MQYKMXXQ3GPJFOSYfFzmxEgwB52e3iozv1fzl9n5/l23ukhds8VaiJheZy+y8uj48e+wulUSVtfhfy6hfkRluQ3hFj7jOayevdBjX/h+39F7n4HVuP5f526p4MEjVr+Y+J8q9FZQT/1i2FYz/fVBRP0oFgEBEmINy/EDSW57Qj+bsu3viWVheK9b1bfg+9wqgdJ+RhJrJa7gm65eVu2vF1XqAv7m6sWjYSayQADlNCSUhfiFv1HDPzoLv4iYf/w3xkY5T1Q1muomV18slZwZ0arbMHxhLyl8nc6s1B66jNRNXZXo7JQV8MAlG9LCCgmyb6+6MrP/Uzs9I3rVFxlrJrR/We/c8v0HRY5YoPAdAAA=&quot;"/>
    <we:property name="isFiltersActionButtonVisible" value="true"/>
    <we:property name="isVisualContainerHeaderHidden" value="false"/>
    <we:property name="reportEmbeddedTime" value="&quot;2024-04-12T00:54:01.032Z&quot;"/>
    <we:property name="creatorTenantId" value="&quot;e90c1f93-29fc-4405-9da8-f122a14da6d1&quot;"/>
    <we:property name="creatorUserId" value="&quot;100320035EBAF8BF&quot;"/>
    <we:property name="creatorSessionId" value="&quot;09b2f985-2294-4703-8008-423bc303bf07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CA46CC9D-ACB4-47E2-8891-23BB8D936932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C3E470C-BE63-4EC8-9DF4-1AF6FCABD770&quot;"/>
    <we:property name="embedUrl" value="&quot;/reportEmbed?reportId=50b11485-4848-4da4-a3d5-596e2d0ad791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+1YbW/aMBD+K5W/9Es0hQQS6LeWddqkburKxjRNVeUkR3Br4sh2KLTKf9/ZSWgpLx2apm0tSEjJ+XL33JPz+YF7kjCVczr/RCdAjsiJEDcTKm8O2sQh2bKtF4Tg+0HQ8XwviNwkdP0AvUSumcgUObonmsoU9JCpgnITEI0/Lh1COT+nqbkbUa7AITlIJTLK2R1UzrikZQGlQ2CWcyGpCTnQVIMJO0V3vEcorTc+ZqSxZlMYQKwr6wXkQurm3iGqurKQltdMMJuwLzJNWYaBjS0IwlaHBlhUGLZctxd0As/YR4zr2iWan85yifVglfPc0HKcTGkWQ0IsaAlK1RmO01RCSpuEp0uLfcGLyRr7QBQyhgsY2aVMMz3HHMjcFcsSFoO6SqimV4VKSIk0nUuBJFofvMgW9ndFVlfaMrdjcduXgDQm5MgtnQX2PppSIVlM+Qr83RDeCsmTBuNTaHEhJWTxnGzDspHH9wwklfF4fgZT4KuAFuurSw2GIZWs6iUL/rdpr3fJIixZKjcx/WrcHiEjb9F48GAwy3U95DtQuZWaba/pxbPzuaASd9+eoE0EfcQZNl5DzyVaFMtSXg/Xh6n3pWKN4+Drj5FdM72ja5yNZsSVzWBFSNePJmjN8dzOvhdParMnX0GpjzbYK6i22S2XpbGO2iOf0gi8oNMF6MQQtd1nT/y/f2o+u7UVx4hyaV+TCaAqMxcpoOAxD2FJeZWPgXooe/lq2KguD2WFFBP7WP1ObjHDhmIcUkFBsA75NgYJ9kEUXAlrJNGHJ0Sp2uUXKGx6CyFspg0zDykvrP7EwGdMV3XfV2Z0Prz4enJoPE07mK95RgFvdOIKQ0rje9cDy/3A+hkr2A5Zm8HoWVKWVfgNo3UB8k/1T9XsQbfVHfWoF7oBfnzadqP4v5G3UxMRdhG3e0G510u76KV/6WfRXrvttdvuaqbbDiM/aMUQQOh6Xhj2Wvb/i62dpGGmIzFb7iP7Wa8eRKFVTmM4pxmsOSBxt9AsMV289Vi0/wAtzsWy/Al6vm7dgRIAAA==&quot;"/>
    <we:property name="datasetId" value="&quot;818b1a10-4507-4f05-824d-735e3b741e8c&quot;"/>
    <we:property name="pageName" value="&quot;ReportSection&quot;"/>
    <we:property name="reportUrl" value="&quot;/groups/me/reports/50b11485-4848-4da4-a3d5-596e2d0ad791/ReportSection&quot;"/>
    <we:property name="reportName" value="&quot;MAANGstock&quot;"/>
    <we:property name="reportState" value="&quot;CONNECTED&quot;"/>
    <we:property name="pageDisplayName" value="&quot;Currency Stats&quot;"/>
    <we:property name="backgroundColor" value="&quot;#FFFFFF&quot;"/>
    <we:property name="initialStateBookmark" value="&quot;H4sIAAAAAAAAA+1YbW/aMBD+K5W/9Es0hbeE9hujnTb1dWVjmqYKOckR3Jo4sh0KrfLfd3YSWspLh6ZpWwsSUnK+3D335Hx+4IFETKWczs7pGMgheS/E7ZjK270mcUhS2i4uTs46VyeD887ZMZpFqplIFDl8IJrKGHSfqYxyEwGNP64dQjm/pLG5G1KuwCEpSCUSytk9FM64pGUGuUNgmnIhqQnZ01SDCTtBd7zH3LV3DcxIQ80m0INQF9YrSIXU1b1DVHFlIS2umWA2YVckmrIEAxub5/m1FvW8wPX9museeC2vbuxDxnXpEsyOp6nEerDKWWp46EQTmoQQEQtaglJlhk4cS4hplfB4YbEreDZeYe+JTIZwBUO7lGimZ5gDmRuwJGIhqEFENR1kKiI50nQpBZJoffAimds/ZElZac3cjsRdVwLSGJFDN3fm2LtoioVkIeVL8LdDeCckjyqMz6GFmZSQhDOyCctaHj8ykFSGo9kpTIAvA5qvLy9VGPpUsqKXLPjfpr3cFvOwZKHcyPSrcXuCjByhce/RYJbLesh3oHIjNZte06tn53NGJe6+HUHrCDrDGTZaQc81WhRLYl4O18ep96VgjePg646QXTO9gxucjWbE5dVgRUg3TyZoyfHMzr5XT2q1J99AqU822Buottot17mxDpvDBqUB1L1WG6AVQtB0Xzzx//6p+eLWVhwjyoV9TcaAqsxcxICCxzyEJaVFPgbqsezFq36luuooK6QY28fKd3KHGdYU45ACCoJ1yLcRSLAPouCKWCWJPj0jSpUuv0Bh1VsIYT1tmLlPeWb1JwY+Zbqo+6Ewo/P+197RvvE07WC+5hkFvNKJSwwpje9d9yz3PetnrGA7ZGUGo2dJnhfh14zWOcg/1T9Fs3vtWnt4QOu+6+GnQZtuEP438nZiIsI24nYnKHd6aRu99C/9LNppt512217NtJt+0PBqIXjgu/W67x/U7P8XGztJw1QHYrrYR/azWj2ITKuUhnBJE1hxQOJuoUlkunjjsWj/ASI2CaJhAYdtztE8/wk/Md4eohIAAA==&quot;"/>
    <we:property name="isFiltersActionButtonVisible" value="true"/>
    <we:property name="isVisualContainerHeaderHidden" value="false"/>
    <we:property name="reportEmbeddedTime" value="&quot;2024-04-12T01:05:00.842Z&quot;"/>
    <we:property name="creatorTenantId" value="&quot;e90c1f93-29fc-4405-9da8-f122a14da6d1&quot;"/>
    <we:property name="creatorUserId" value="&quot;100320035EBAF8BF&quot;"/>
    <we:property name="creatorSessionId" value="&quot;81d8cbb0-ded6-495d-b17d-272bd4f61c8b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276CCC2-A1F0-42B9-A903-AE3FBB3370C1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C3E470C-BE63-4EC8-9DF4-1AF6FCABD770&quot;"/>
    <we:property name="embedUrl" value="&quot;/reportEmbed?reportId=50b11485-4848-4da4-a3d5-596e2d0ad791&amp;config=eyJjbHVzdGVyVXJsIjoiaHR0cHM6Ly9XQUJJLVVLLVNPVVRILUItUFJJTUFSWS1yZWRpcmVjdC5hbmFseXNpcy53aW5kb3dzLm5ldCIsImVtYmVkRmVhdHVyZXMiOnsidXNhZ2VNZXRyaWNzVk5leHQiOnRydWV9fQ%3D%3D&amp;disableSensitivityBanner=true&quot;"/>
    <we:property name="bookmark" value="&quot;H4sIAAAAAAAAA9VVUW/aMBD+K8jPaAokJUnfuojtZZoQVJWmCVVn50jdGjtyHApD/PednWwrGh17oNKWl9jfXe6++/JZ3rNSNrWC3WdYI7tm7415WoN9GiRsyPQxhjkkOF4leZRBxFOeIy8py9ROGt2w6z1zYCt0d7JpQfmCBH5laSyiJOUjUYo8ScuU80nElkMGSs2g8jkrUA0OWY22MRqU/IZdCQo52+JhyHBbK2PBN1o4cOibbSid9kRw9C4mHiCc3OAChevQOdbGun4fRWk0nqzGWc7jCWAURyWnb5ouGsifz/dNA7HCaAdSEwGPnRyQ8JVUrk/hu+m2tqQGabSrvag35Qa0QC8gDWex6WbZs5uqsliB67fTo2BhVLs+gS9MawXOcRVC2km3ox613Bh3L1prUYsdO5CQM2tI5hCdbsUD6AoHcy+oD35odS9e5LcP5rmwSMHSA8Of1AuCKmOlAPUb+0sSLHp8UJiyI/gao1fFvCSdLwj2BIslIY3UlepN+8sltx25UPUWuEJ/WPgjGcx74vDDsdTi8aUNzXMTjPKWUtLx68pfvlUv0/Lg8as8j3GUTdJxUuZxlAmIha/1R8Ecbh0322O1fLVslI6yOBNJFGOZXuUlTMZnD9p/5NZ/9eiftbiziGuo/8rfH61p67c3+CE8LwmxNdLt5BemdU0NAmegMTCpu0ISQx79FNClHz2srX9/kuSwbvI7UK0fOtxaLLQJ3b4DuEPfBksHAAA=&quot;"/>
    <we:property name="datasetId" value="&quot;818b1a10-4507-4f05-824d-735e3b741e8c&quot;"/>
    <we:property name="pageName" value="&quot;ReportSection007026f289b36ae030db&quot;"/>
    <we:property name="reportUrl" value="&quot;/groups/me/reports/50b11485-4848-4da4-a3d5-596e2d0ad791/ReportSection007026f289b36ae030db&quot;"/>
    <we:property name="reportName" value="&quot;MAANGstock&quot;"/>
    <we:property name="reportState" value="&quot;CONNECTED&quot;"/>
    <we:property name="pageDisplayName" value="&quot;Currency Strength&quot;"/>
    <we:property name="backgroundColor" value="&quot;#FFFFFF&quot;"/>
    <we:property name="initialStateBookmark" value="&quot;H4sIAAAAAAAAA9VVUW/aMBD+K5Wf0RQIJUnfWMT20LVFUFWaJlRd7CN1a+zIcSgM8d93drKt1dqyByptvCT33eXuu4/P8o4JWVcKtpewQnbGPhrzsAL7cDJkPaY77Orq/GI8O7+9HF9MCDaVk0bX7GzHHNgS3Y2sG1C+A4HfFj0GSk2h9NESVI09VqGtjQYlv2NbTClnG9z3GG4qZSz4lnMHDn3bNZVTTLP7H2KaCNzJNc6RuxadYWWs6+IoSqLBaDlIsyIeAUZxJAr6pm6zgebhej80EMuNdiA1EfBYEvNomBR9Lng2TERSFKPI40upXFdSbCebytLepMa28nqNxRo0R8HCchbrdpcdG5elxRJcF06eJXOjmtUL+Nw0luMMlyGlnXRbmlHJtXG3vLEWNd+yPQk5tYZkDtnJht+BLvFk5gX1yU+N7sSLfHhnHnOLlBQe6P2inhNUGis5qD/YH5Ng3uEnuREtwdcYvSrmMel8RbAvsFgQUktdqs60v11y3ZILXa+hUOiPRXFPBvOe2P90LI24f2pD81gHo7ynlHT82vbHH9XJtNh7/DTLYuyno2QwFFkcpRxi7nu9KZjDjSvM5rlavlvaT/ppnPJhFKNITjMBo8HBg/YfufVfPfoHLe4s4gqqv/L3Z2ua6v0Nvg+/p4TYCuke8i+mcXUFHKegMTCp2kYSQx39KaCFXz28W//8Islh7eY3oBq/dLi1WBhCYkh/vt/+wN9lLNAK7H4AexalHlYHAAA=&quot;"/>
    <we:property name="isFiltersActionButtonVisible" value="true"/>
    <we:property name="isVisualContainerHeaderHidden" value="false"/>
    <we:property name="reportEmbeddedTime" value="&quot;2024-04-12T01:13:12.973Z&quot;"/>
    <we:property name="creatorTenantId" value="&quot;e90c1f93-29fc-4405-9da8-f122a14da6d1&quot;"/>
    <we:property name="creatorUserId" value="&quot;100320035EBAF8BF&quot;"/>
    <we:property name="creatorSessionId" value="&quot;97d81d28-b0f9-46ea-9ab3-f6271e84ca1f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{F462E8E3-595D-436E-95A8-03FA69AA42CA}tf33968143_win32</Template>
  <TotalTime>52</TotalTime>
  <Words>433</Words>
  <Application>Microsoft Office PowerPoint</Application>
  <PresentationFormat>Widescreen</PresentationFormat>
  <Paragraphs>74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Custom</vt:lpstr>
      <vt:lpstr>PowerBI Assessment</vt:lpstr>
      <vt:lpstr>PowerPoint Presentation</vt:lpstr>
      <vt:lpstr>Objectives:  - produce up-to-date statistics on popular global indices  - identify the best performing indices as well as common patterns  - identify historical ‘turning points’ for certain global funds  - analyse the strength of global currencies  - make educated predictions on market availability in near-future.</vt:lpstr>
      <vt:lpstr>GENERAL STATISTICS</vt:lpstr>
      <vt:lpstr>PowerPoint Presentation</vt:lpstr>
      <vt:lpstr>Key takeaways</vt:lpstr>
      <vt:lpstr>Best performing</vt:lpstr>
      <vt:lpstr>PowerPoint Presentation</vt:lpstr>
      <vt:lpstr>PowerPoint Presentation</vt:lpstr>
      <vt:lpstr>historical trends and volume</vt:lpstr>
      <vt:lpstr>The volume of a stock/fund traded has a strong correlation to the sentiment towards the value.</vt:lpstr>
      <vt:lpstr>PowerPoint Presentation</vt:lpstr>
      <vt:lpstr>KEY TAKEAWAYS</vt:lpstr>
      <vt:lpstr>Currency comparisons</vt:lpstr>
      <vt:lpstr>PowerPoint Presentation</vt:lpstr>
      <vt:lpstr>PowerPoint Presentation</vt:lpstr>
      <vt:lpstr>Final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PowerBI Assessment</dc:title>
  <dc:creator>Dae Kang</dc:creator>
  <cp:lastModifiedBy>Dae Kang</cp:lastModifiedBy>
  <cp:revision>1</cp:revision>
  <dcterms:created xsi:type="dcterms:W3CDTF">2024-04-12T00:30:18Z</dcterms:created>
  <dcterms:modified xsi:type="dcterms:W3CDTF">2024-04-12T01:22:29Z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